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256" r:id="rId2"/>
    <p:sldId id="267" r:id="rId3"/>
    <p:sldId id="261" r:id="rId4"/>
    <p:sldId id="284" r:id="rId5"/>
    <p:sldId id="259" r:id="rId6"/>
    <p:sldId id="262" r:id="rId7"/>
    <p:sldId id="263" r:id="rId8"/>
    <p:sldId id="264" r:id="rId9"/>
    <p:sldId id="273" r:id="rId10"/>
    <p:sldId id="285" r:id="rId11"/>
    <p:sldId id="281" r:id="rId12"/>
    <p:sldId id="283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1" d="100"/>
          <a:sy n="81" d="100"/>
        </p:scale>
        <p:origin x="-3120" y="-84"/>
      </p:cViewPr>
      <p:guideLst>
        <p:guide orient="horz" pos="3024"/>
        <p:guide pos="2304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plotArea>
      <c:layout>
        <c:manualLayout>
          <c:layoutTarget val="inner"/>
          <c:xMode val="edge"/>
          <c:yMode val="edge"/>
          <c:x val="8.3853407212987299E-2"/>
          <c:y val="0.1515257636883024"/>
          <c:w val="0.39564049285505987"/>
          <c:h val="0.71939673391055114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% of Time</c:v>
                </c:pt>
              </c:strCache>
            </c:strRef>
          </c:tx>
          <c:explosion val="1"/>
          <c:cat>
            <c:strRef>
              <c:f>Sheet1!$A$2:$A$5</c:f>
              <c:strCache>
                <c:ptCount val="4"/>
                <c:pt idx="0">
                  <c:v>Identification</c:v>
                </c:pt>
                <c:pt idx="1">
                  <c:v>Cultivation/Engagement</c:v>
                </c:pt>
                <c:pt idx="2">
                  <c:v>Solicitation</c:v>
                </c:pt>
                <c:pt idx="3">
                  <c:v>Stewardship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10</c:v>
                </c:pt>
                <c:pt idx="1">
                  <c:v>50</c:v>
                </c:pt>
                <c:pt idx="2">
                  <c:v>5</c:v>
                </c:pt>
                <c:pt idx="3">
                  <c:v>35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890286283659002"/>
          <c:y val="0.27035992119246233"/>
          <c:w val="0.3178255322251386"/>
          <c:h val="0.52101265520730056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19D665E-930D-46B6-9BCB-8A654CCEBCB3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4DE18DB-A40E-4857-ACAD-8C96FA92D04E}">
      <dgm:prSet phldrT="[Text]" custT="1"/>
      <dgm:spPr/>
      <dgm:t>
        <a:bodyPr/>
        <a:lstStyle/>
        <a:p>
          <a:r>
            <a:rPr lang="en-US" sz="1100" b="1" dirty="0" smtClean="0"/>
            <a:t>Donor</a:t>
          </a:r>
          <a:endParaRPr lang="en-US" sz="1100" b="1" dirty="0"/>
        </a:p>
      </dgm:t>
    </dgm:pt>
    <dgm:pt modelId="{E7C1B48E-F5CB-4A3C-B163-DEC4A65B420F}" type="parTrans" cxnId="{338F7C77-747D-4DD0-A3BB-D2BE4B5C86B6}">
      <dgm:prSet/>
      <dgm:spPr/>
      <dgm:t>
        <a:bodyPr/>
        <a:lstStyle/>
        <a:p>
          <a:endParaRPr lang="en-US"/>
        </a:p>
      </dgm:t>
    </dgm:pt>
    <dgm:pt modelId="{2BA3679D-84FB-4CAE-B566-F463C7665340}" type="sibTrans" cxnId="{338F7C77-747D-4DD0-A3BB-D2BE4B5C86B6}">
      <dgm:prSet/>
      <dgm:spPr/>
      <dgm:t>
        <a:bodyPr/>
        <a:lstStyle/>
        <a:p>
          <a:endParaRPr lang="en-US"/>
        </a:p>
      </dgm:t>
    </dgm:pt>
    <dgm:pt modelId="{4F1BD85E-F28D-4865-A63F-5DB40497B9ED}">
      <dgm:prSet phldrT="[Text]" custT="1"/>
      <dgm:spPr/>
      <dgm:t>
        <a:bodyPr/>
        <a:lstStyle/>
        <a:p>
          <a:r>
            <a:rPr lang="en-US" sz="1100" b="1" dirty="0" smtClean="0"/>
            <a:t>Detective</a:t>
          </a:r>
          <a:endParaRPr lang="en-US" sz="1100" b="1" dirty="0"/>
        </a:p>
      </dgm:t>
    </dgm:pt>
    <dgm:pt modelId="{D0A92DBD-39EF-40BF-BF30-AC38BFEE2EAB}" type="parTrans" cxnId="{E5C60709-857F-42FC-B990-F9003F49C34A}">
      <dgm:prSet/>
      <dgm:spPr/>
      <dgm:t>
        <a:bodyPr/>
        <a:lstStyle/>
        <a:p>
          <a:endParaRPr lang="en-US"/>
        </a:p>
      </dgm:t>
    </dgm:pt>
    <dgm:pt modelId="{A1B78200-2EE5-4935-AF01-4551989DA146}" type="sibTrans" cxnId="{E5C60709-857F-42FC-B990-F9003F49C34A}">
      <dgm:prSet/>
      <dgm:spPr/>
      <dgm:t>
        <a:bodyPr/>
        <a:lstStyle/>
        <a:p>
          <a:endParaRPr lang="en-US"/>
        </a:p>
      </dgm:t>
    </dgm:pt>
    <dgm:pt modelId="{33354104-F838-4EE3-AD8F-992414EAC01D}">
      <dgm:prSet phldrT="[Text]" custT="1"/>
      <dgm:spPr/>
      <dgm:t>
        <a:bodyPr/>
        <a:lstStyle/>
        <a:p>
          <a:r>
            <a:rPr lang="en-US" sz="1100" b="1" dirty="0" smtClean="0"/>
            <a:t>Host</a:t>
          </a:r>
          <a:endParaRPr lang="en-US" sz="1100" b="1" dirty="0"/>
        </a:p>
      </dgm:t>
    </dgm:pt>
    <dgm:pt modelId="{E3941153-6675-41F8-BF0B-06F08F10E29B}" type="parTrans" cxnId="{B85C4A2D-C98F-458C-9710-A6B165FC517E}">
      <dgm:prSet/>
      <dgm:spPr/>
      <dgm:t>
        <a:bodyPr/>
        <a:lstStyle/>
        <a:p>
          <a:endParaRPr lang="en-US"/>
        </a:p>
      </dgm:t>
    </dgm:pt>
    <dgm:pt modelId="{C9D1E449-94EE-4455-A594-4BB48ADF8B03}" type="sibTrans" cxnId="{B85C4A2D-C98F-458C-9710-A6B165FC517E}">
      <dgm:prSet/>
      <dgm:spPr/>
      <dgm:t>
        <a:bodyPr/>
        <a:lstStyle/>
        <a:p>
          <a:endParaRPr lang="en-US"/>
        </a:p>
      </dgm:t>
    </dgm:pt>
    <dgm:pt modelId="{05D98435-621C-497D-B8C1-E1FECEE1FC2C}">
      <dgm:prSet phldrT="[Text]" custT="1"/>
      <dgm:spPr/>
      <dgm:t>
        <a:bodyPr/>
        <a:lstStyle/>
        <a:p>
          <a:r>
            <a:rPr lang="en-US" sz="1100" b="1" dirty="0" smtClean="0"/>
            <a:t>Solicitor</a:t>
          </a:r>
          <a:endParaRPr lang="en-US" sz="1100" b="1" dirty="0"/>
        </a:p>
      </dgm:t>
    </dgm:pt>
    <dgm:pt modelId="{0549F074-6728-4F11-98F2-8F48FDB742E7}" type="parTrans" cxnId="{D44657E0-68CE-41CD-AF9D-FC54547F299F}">
      <dgm:prSet/>
      <dgm:spPr/>
      <dgm:t>
        <a:bodyPr/>
        <a:lstStyle/>
        <a:p>
          <a:endParaRPr lang="en-US"/>
        </a:p>
      </dgm:t>
    </dgm:pt>
    <dgm:pt modelId="{7996D202-8653-48A7-99DC-9624FC1BC71D}" type="sibTrans" cxnId="{D44657E0-68CE-41CD-AF9D-FC54547F299F}">
      <dgm:prSet/>
      <dgm:spPr/>
      <dgm:t>
        <a:bodyPr/>
        <a:lstStyle/>
        <a:p>
          <a:endParaRPr lang="en-US"/>
        </a:p>
      </dgm:t>
    </dgm:pt>
    <dgm:pt modelId="{AF2FD2C0-B71D-4FB9-8BE6-D793679CF0FA}">
      <dgm:prSet phldrT="[Text]" custT="1"/>
      <dgm:spPr/>
      <dgm:t>
        <a:bodyPr/>
        <a:lstStyle/>
        <a:p>
          <a:r>
            <a:rPr lang="en-US" sz="1100" b="1" dirty="0" smtClean="0"/>
            <a:t>Ambassador</a:t>
          </a:r>
          <a:endParaRPr lang="en-US" sz="1100" b="1" dirty="0"/>
        </a:p>
      </dgm:t>
    </dgm:pt>
    <dgm:pt modelId="{281BBEB9-25E4-4B01-AA07-528B50E983ED}" type="parTrans" cxnId="{69BCF109-9A54-453A-A6C7-BEFF47AD59B2}">
      <dgm:prSet/>
      <dgm:spPr/>
      <dgm:t>
        <a:bodyPr/>
        <a:lstStyle/>
        <a:p>
          <a:endParaRPr lang="en-US"/>
        </a:p>
      </dgm:t>
    </dgm:pt>
    <dgm:pt modelId="{6BAB2CF3-D7C0-49DA-A78E-6ED7F9FCE1D4}" type="sibTrans" cxnId="{69BCF109-9A54-453A-A6C7-BEFF47AD59B2}">
      <dgm:prSet/>
      <dgm:spPr/>
      <dgm:t>
        <a:bodyPr/>
        <a:lstStyle/>
        <a:p>
          <a:endParaRPr lang="en-US"/>
        </a:p>
      </dgm:t>
    </dgm:pt>
    <dgm:pt modelId="{50C45695-6F39-4165-92FF-957F1EDFA3F4}" type="pres">
      <dgm:prSet presAssocID="{619D665E-930D-46B6-9BCB-8A654CCEBCB3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C7EA415-970C-4E4A-B496-DC282270A734}" type="pres">
      <dgm:prSet presAssocID="{619D665E-930D-46B6-9BCB-8A654CCEBCB3}" presName="comp1" presStyleCnt="0"/>
      <dgm:spPr/>
    </dgm:pt>
    <dgm:pt modelId="{3BBF447F-4921-4DE0-97FE-5C91646E2C5B}" type="pres">
      <dgm:prSet presAssocID="{619D665E-930D-46B6-9BCB-8A654CCEBCB3}" presName="circle1" presStyleLbl="node1" presStyleIdx="0" presStyleCnt="5"/>
      <dgm:spPr/>
      <dgm:t>
        <a:bodyPr/>
        <a:lstStyle/>
        <a:p>
          <a:endParaRPr lang="en-US"/>
        </a:p>
      </dgm:t>
    </dgm:pt>
    <dgm:pt modelId="{D17E9164-26D5-4616-9AD5-89B89BF028B1}" type="pres">
      <dgm:prSet presAssocID="{619D665E-930D-46B6-9BCB-8A654CCEBCB3}" presName="c1text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C033C2-7DA6-4059-9C99-877DA5D8C098}" type="pres">
      <dgm:prSet presAssocID="{619D665E-930D-46B6-9BCB-8A654CCEBCB3}" presName="comp2" presStyleCnt="0"/>
      <dgm:spPr/>
    </dgm:pt>
    <dgm:pt modelId="{1DE23F43-B804-4636-A502-96CE38A0186D}" type="pres">
      <dgm:prSet presAssocID="{619D665E-930D-46B6-9BCB-8A654CCEBCB3}" presName="circle2" presStyleLbl="node1" presStyleIdx="1" presStyleCnt="5"/>
      <dgm:spPr/>
      <dgm:t>
        <a:bodyPr/>
        <a:lstStyle/>
        <a:p>
          <a:endParaRPr lang="en-US"/>
        </a:p>
      </dgm:t>
    </dgm:pt>
    <dgm:pt modelId="{AF7322B9-E397-4CA9-9397-5ACC733A2083}" type="pres">
      <dgm:prSet presAssocID="{619D665E-930D-46B6-9BCB-8A654CCEBCB3}" presName="c2text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D0DED1B-3E0A-4C49-93A8-31191EB08A43}" type="pres">
      <dgm:prSet presAssocID="{619D665E-930D-46B6-9BCB-8A654CCEBCB3}" presName="comp3" presStyleCnt="0"/>
      <dgm:spPr/>
    </dgm:pt>
    <dgm:pt modelId="{869CB66C-9D12-42A4-A786-6832DDE9EADF}" type="pres">
      <dgm:prSet presAssocID="{619D665E-930D-46B6-9BCB-8A654CCEBCB3}" presName="circle3" presStyleLbl="node1" presStyleIdx="2" presStyleCnt="5"/>
      <dgm:spPr/>
      <dgm:t>
        <a:bodyPr/>
        <a:lstStyle/>
        <a:p>
          <a:endParaRPr lang="en-US"/>
        </a:p>
      </dgm:t>
    </dgm:pt>
    <dgm:pt modelId="{0ACC77EB-13C3-48E6-A95C-17823B5E8DFA}" type="pres">
      <dgm:prSet presAssocID="{619D665E-930D-46B6-9BCB-8A654CCEBCB3}" presName="c3text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0A0BD98-C6CD-4E2D-87AE-B8490B32AEC6}" type="pres">
      <dgm:prSet presAssocID="{619D665E-930D-46B6-9BCB-8A654CCEBCB3}" presName="comp4" presStyleCnt="0"/>
      <dgm:spPr/>
    </dgm:pt>
    <dgm:pt modelId="{9FE6F35B-0776-45ED-AF39-CECD589DF2C2}" type="pres">
      <dgm:prSet presAssocID="{619D665E-930D-46B6-9BCB-8A654CCEBCB3}" presName="circle4" presStyleLbl="node1" presStyleIdx="3" presStyleCnt="5"/>
      <dgm:spPr/>
      <dgm:t>
        <a:bodyPr/>
        <a:lstStyle/>
        <a:p>
          <a:endParaRPr lang="en-US"/>
        </a:p>
      </dgm:t>
    </dgm:pt>
    <dgm:pt modelId="{107BE3F0-7770-4237-9BDD-4859E0C11EB2}" type="pres">
      <dgm:prSet presAssocID="{619D665E-930D-46B6-9BCB-8A654CCEBCB3}" presName="c4text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EE22303-B62C-42D1-9309-7A62346E4D9E}" type="pres">
      <dgm:prSet presAssocID="{619D665E-930D-46B6-9BCB-8A654CCEBCB3}" presName="comp5" presStyleCnt="0"/>
      <dgm:spPr/>
    </dgm:pt>
    <dgm:pt modelId="{0D4CBAB2-0FBB-466D-AE6C-E430DFF25B01}" type="pres">
      <dgm:prSet presAssocID="{619D665E-930D-46B6-9BCB-8A654CCEBCB3}" presName="circle5" presStyleLbl="node1" presStyleIdx="4" presStyleCnt="5"/>
      <dgm:spPr/>
      <dgm:t>
        <a:bodyPr/>
        <a:lstStyle/>
        <a:p>
          <a:endParaRPr lang="en-US"/>
        </a:p>
      </dgm:t>
    </dgm:pt>
    <dgm:pt modelId="{0464A47D-51AE-45A5-A871-7F3BC79EBF69}" type="pres">
      <dgm:prSet presAssocID="{619D665E-930D-46B6-9BCB-8A654CCEBCB3}" presName="c5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44657E0-68CE-41CD-AF9D-FC54547F299F}" srcId="{619D665E-930D-46B6-9BCB-8A654CCEBCB3}" destId="{05D98435-621C-497D-B8C1-E1FECEE1FC2C}" srcOrd="4" destOrd="0" parTransId="{0549F074-6728-4F11-98F2-8F48FDB742E7}" sibTransId="{7996D202-8653-48A7-99DC-9624FC1BC71D}"/>
    <dgm:cxn modelId="{2E61B8E6-A239-456F-AB37-9E616FE7803B}" type="presOf" srcId="{33354104-F838-4EE3-AD8F-992414EAC01D}" destId="{107BE3F0-7770-4237-9BDD-4859E0C11EB2}" srcOrd="1" destOrd="0" presId="urn:microsoft.com/office/officeart/2005/8/layout/venn2"/>
    <dgm:cxn modelId="{09E20D17-F55B-4FA2-842C-B85DD3A45ADB}" type="presOf" srcId="{4F1BD85E-F28D-4865-A63F-5DB40497B9ED}" destId="{0ACC77EB-13C3-48E6-A95C-17823B5E8DFA}" srcOrd="1" destOrd="0" presId="urn:microsoft.com/office/officeart/2005/8/layout/venn2"/>
    <dgm:cxn modelId="{46DE93A4-B98D-4A61-8CFA-69767C9B0F17}" type="presOf" srcId="{AF2FD2C0-B71D-4FB9-8BE6-D793679CF0FA}" destId="{1DE23F43-B804-4636-A502-96CE38A0186D}" srcOrd="0" destOrd="0" presId="urn:microsoft.com/office/officeart/2005/8/layout/venn2"/>
    <dgm:cxn modelId="{4569BE6D-76D8-429D-A3BD-E4DCAE8E86CB}" type="presOf" srcId="{05D98435-621C-497D-B8C1-E1FECEE1FC2C}" destId="{0464A47D-51AE-45A5-A871-7F3BC79EBF69}" srcOrd="1" destOrd="0" presId="urn:microsoft.com/office/officeart/2005/8/layout/venn2"/>
    <dgm:cxn modelId="{532965D5-D5E7-4717-AA40-4686A75E23DC}" type="presOf" srcId="{AF2FD2C0-B71D-4FB9-8BE6-D793679CF0FA}" destId="{AF7322B9-E397-4CA9-9397-5ACC733A2083}" srcOrd="1" destOrd="0" presId="urn:microsoft.com/office/officeart/2005/8/layout/venn2"/>
    <dgm:cxn modelId="{68260F07-EC89-4E53-A29D-7DAD71F98975}" type="presOf" srcId="{C4DE18DB-A40E-4857-ACAD-8C96FA92D04E}" destId="{3BBF447F-4921-4DE0-97FE-5C91646E2C5B}" srcOrd="0" destOrd="0" presId="urn:microsoft.com/office/officeart/2005/8/layout/venn2"/>
    <dgm:cxn modelId="{8C17DD50-1481-4C3A-9CFE-D78745AC044C}" type="presOf" srcId="{619D665E-930D-46B6-9BCB-8A654CCEBCB3}" destId="{50C45695-6F39-4165-92FF-957F1EDFA3F4}" srcOrd="0" destOrd="0" presId="urn:microsoft.com/office/officeart/2005/8/layout/venn2"/>
    <dgm:cxn modelId="{FACDEB02-A7F3-4C54-8FB5-854DFC30CDB9}" type="presOf" srcId="{33354104-F838-4EE3-AD8F-992414EAC01D}" destId="{9FE6F35B-0776-45ED-AF39-CECD589DF2C2}" srcOrd="0" destOrd="0" presId="urn:microsoft.com/office/officeart/2005/8/layout/venn2"/>
    <dgm:cxn modelId="{E5C60709-857F-42FC-B990-F9003F49C34A}" srcId="{619D665E-930D-46B6-9BCB-8A654CCEBCB3}" destId="{4F1BD85E-F28D-4865-A63F-5DB40497B9ED}" srcOrd="2" destOrd="0" parTransId="{D0A92DBD-39EF-40BF-BF30-AC38BFEE2EAB}" sibTransId="{A1B78200-2EE5-4935-AF01-4551989DA146}"/>
    <dgm:cxn modelId="{0F5EC1CE-8E5A-4492-937E-B8427F1144C8}" type="presOf" srcId="{C4DE18DB-A40E-4857-ACAD-8C96FA92D04E}" destId="{D17E9164-26D5-4616-9AD5-89B89BF028B1}" srcOrd="1" destOrd="0" presId="urn:microsoft.com/office/officeart/2005/8/layout/venn2"/>
    <dgm:cxn modelId="{864E3E65-D5F7-4FAF-8C51-8AB274A944A2}" type="presOf" srcId="{4F1BD85E-F28D-4865-A63F-5DB40497B9ED}" destId="{869CB66C-9D12-42A4-A786-6832DDE9EADF}" srcOrd="0" destOrd="0" presId="urn:microsoft.com/office/officeart/2005/8/layout/venn2"/>
    <dgm:cxn modelId="{338F7C77-747D-4DD0-A3BB-D2BE4B5C86B6}" srcId="{619D665E-930D-46B6-9BCB-8A654CCEBCB3}" destId="{C4DE18DB-A40E-4857-ACAD-8C96FA92D04E}" srcOrd="0" destOrd="0" parTransId="{E7C1B48E-F5CB-4A3C-B163-DEC4A65B420F}" sibTransId="{2BA3679D-84FB-4CAE-B566-F463C7665340}"/>
    <dgm:cxn modelId="{99D5F378-B7D3-4346-B188-FBE2B3AC15FF}" type="presOf" srcId="{05D98435-621C-497D-B8C1-E1FECEE1FC2C}" destId="{0D4CBAB2-0FBB-466D-AE6C-E430DFF25B01}" srcOrd="0" destOrd="0" presId="urn:microsoft.com/office/officeart/2005/8/layout/venn2"/>
    <dgm:cxn modelId="{B85C4A2D-C98F-458C-9710-A6B165FC517E}" srcId="{619D665E-930D-46B6-9BCB-8A654CCEBCB3}" destId="{33354104-F838-4EE3-AD8F-992414EAC01D}" srcOrd="3" destOrd="0" parTransId="{E3941153-6675-41F8-BF0B-06F08F10E29B}" sibTransId="{C9D1E449-94EE-4455-A594-4BB48ADF8B03}"/>
    <dgm:cxn modelId="{69BCF109-9A54-453A-A6C7-BEFF47AD59B2}" srcId="{619D665E-930D-46B6-9BCB-8A654CCEBCB3}" destId="{AF2FD2C0-B71D-4FB9-8BE6-D793679CF0FA}" srcOrd="1" destOrd="0" parTransId="{281BBEB9-25E4-4B01-AA07-528B50E983ED}" sibTransId="{6BAB2CF3-D7C0-49DA-A78E-6ED7F9FCE1D4}"/>
    <dgm:cxn modelId="{3443EA72-D71F-44C3-BD8C-3D7D4DF18A92}" type="presParOf" srcId="{50C45695-6F39-4165-92FF-957F1EDFA3F4}" destId="{2C7EA415-970C-4E4A-B496-DC282270A734}" srcOrd="0" destOrd="0" presId="urn:microsoft.com/office/officeart/2005/8/layout/venn2"/>
    <dgm:cxn modelId="{AD6EF844-06BB-4D15-8E27-691541AAC08D}" type="presParOf" srcId="{2C7EA415-970C-4E4A-B496-DC282270A734}" destId="{3BBF447F-4921-4DE0-97FE-5C91646E2C5B}" srcOrd="0" destOrd="0" presId="urn:microsoft.com/office/officeart/2005/8/layout/venn2"/>
    <dgm:cxn modelId="{0FFC6457-8CDD-4300-8B62-E5970FDBAB82}" type="presParOf" srcId="{2C7EA415-970C-4E4A-B496-DC282270A734}" destId="{D17E9164-26D5-4616-9AD5-89B89BF028B1}" srcOrd="1" destOrd="0" presId="urn:microsoft.com/office/officeart/2005/8/layout/venn2"/>
    <dgm:cxn modelId="{B304D3DB-59A2-42E2-BE96-C41774F5881B}" type="presParOf" srcId="{50C45695-6F39-4165-92FF-957F1EDFA3F4}" destId="{4AC033C2-7DA6-4059-9C99-877DA5D8C098}" srcOrd="1" destOrd="0" presId="urn:microsoft.com/office/officeart/2005/8/layout/venn2"/>
    <dgm:cxn modelId="{39AFF82A-50D8-4C84-BC80-FCB2EF091E19}" type="presParOf" srcId="{4AC033C2-7DA6-4059-9C99-877DA5D8C098}" destId="{1DE23F43-B804-4636-A502-96CE38A0186D}" srcOrd="0" destOrd="0" presId="urn:microsoft.com/office/officeart/2005/8/layout/venn2"/>
    <dgm:cxn modelId="{B7840D76-02A0-4E26-BE42-9D41ACCDF5F2}" type="presParOf" srcId="{4AC033C2-7DA6-4059-9C99-877DA5D8C098}" destId="{AF7322B9-E397-4CA9-9397-5ACC733A2083}" srcOrd="1" destOrd="0" presId="urn:microsoft.com/office/officeart/2005/8/layout/venn2"/>
    <dgm:cxn modelId="{C601C418-6765-486C-8635-F91A5765C172}" type="presParOf" srcId="{50C45695-6F39-4165-92FF-957F1EDFA3F4}" destId="{CD0DED1B-3E0A-4C49-93A8-31191EB08A43}" srcOrd="2" destOrd="0" presId="urn:microsoft.com/office/officeart/2005/8/layout/venn2"/>
    <dgm:cxn modelId="{EAA572EB-54B1-4551-A13D-AAB9E5908302}" type="presParOf" srcId="{CD0DED1B-3E0A-4C49-93A8-31191EB08A43}" destId="{869CB66C-9D12-42A4-A786-6832DDE9EADF}" srcOrd="0" destOrd="0" presId="urn:microsoft.com/office/officeart/2005/8/layout/venn2"/>
    <dgm:cxn modelId="{EF9A233A-C387-496B-92FD-FBB9C8985EF7}" type="presParOf" srcId="{CD0DED1B-3E0A-4C49-93A8-31191EB08A43}" destId="{0ACC77EB-13C3-48E6-A95C-17823B5E8DFA}" srcOrd="1" destOrd="0" presId="urn:microsoft.com/office/officeart/2005/8/layout/venn2"/>
    <dgm:cxn modelId="{C508681D-EE57-4F55-B962-0E473DB2B3A2}" type="presParOf" srcId="{50C45695-6F39-4165-92FF-957F1EDFA3F4}" destId="{C0A0BD98-C6CD-4E2D-87AE-B8490B32AEC6}" srcOrd="3" destOrd="0" presId="urn:microsoft.com/office/officeart/2005/8/layout/venn2"/>
    <dgm:cxn modelId="{D2283C2D-5D18-4D55-AFA1-F80B4E9DBF74}" type="presParOf" srcId="{C0A0BD98-C6CD-4E2D-87AE-B8490B32AEC6}" destId="{9FE6F35B-0776-45ED-AF39-CECD589DF2C2}" srcOrd="0" destOrd="0" presId="urn:microsoft.com/office/officeart/2005/8/layout/venn2"/>
    <dgm:cxn modelId="{B2BC5E10-11ED-48E0-934C-F7BD1362C7A2}" type="presParOf" srcId="{C0A0BD98-C6CD-4E2D-87AE-B8490B32AEC6}" destId="{107BE3F0-7770-4237-9BDD-4859E0C11EB2}" srcOrd="1" destOrd="0" presId="urn:microsoft.com/office/officeart/2005/8/layout/venn2"/>
    <dgm:cxn modelId="{AABFD92B-58B7-4449-8A4A-3F48BDDDE0AB}" type="presParOf" srcId="{50C45695-6F39-4165-92FF-957F1EDFA3F4}" destId="{9EE22303-B62C-42D1-9309-7A62346E4D9E}" srcOrd="4" destOrd="0" presId="urn:microsoft.com/office/officeart/2005/8/layout/venn2"/>
    <dgm:cxn modelId="{CA26DB6A-4F5A-4A57-A7E0-E6220CBF40FA}" type="presParOf" srcId="{9EE22303-B62C-42D1-9309-7A62346E4D9E}" destId="{0D4CBAB2-0FBB-466D-AE6C-E430DFF25B01}" srcOrd="0" destOrd="0" presId="urn:microsoft.com/office/officeart/2005/8/layout/venn2"/>
    <dgm:cxn modelId="{3D897DD2-6C40-4C3E-8551-996311F032F8}" type="presParOf" srcId="{9EE22303-B62C-42D1-9309-7A62346E4D9E}" destId="{0464A47D-51AE-45A5-A871-7F3BC79EBF69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BF447F-4921-4DE0-97FE-5C91646E2C5B}">
      <dsp:nvSpPr>
        <dsp:cNvPr id="0" name=""/>
        <dsp:cNvSpPr/>
      </dsp:nvSpPr>
      <dsp:spPr>
        <a:xfrm>
          <a:off x="1523999" y="0"/>
          <a:ext cx="5410200" cy="541020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Donor</a:t>
          </a:r>
          <a:endParaRPr lang="en-US" sz="1100" b="1" kern="1200" dirty="0"/>
        </a:p>
      </dsp:txBody>
      <dsp:txXfrm>
        <a:off x="3214687" y="270510"/>
        <a:ext cx="2028825" cy="541020"/>
      </dsp:txXfrm>
    </dsp:sp>
    <dsp:sp modelId="{1DE23F43-B804-4636-A502-96CE38A0186D}">
      <dsp:nvSpPr>
        <dsp:cNvPr id="0" name=""/>
        <dsp:cNvSpPr/>
      </dsp:nvSpPr>
      <dsp:spPr>
        <a:xfrm>
          <a:off x="1929764" y="811529"/>
          <a:ext cx="4598670" cy="459867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Ambassador</a:t>
          </a:r>
          <a:endParaRPr lang="en-US" sz="1100" b="1" kern="1200" dirty="0"/>
        </a:p>
      </dsp:txBody>
      <dsp:txXfrm>
        <a:off x="3237511" y="1075953"/>
        <a:ext cx="1983176" cy="528847"/>
      </dsp:txXfrm>
    </dsp:sp>
    <dsp:sp modelId="{869CB66C-9D12-42A4-A786-6832DDE9EADF}">
      <dsp:nvSpPr>
        <dsp:cNvPr id="0" name=""/>
        <dsp:cNvSpPr/>
      </dsp:nvSpPr>
      <dsp:spPr>
        <a:xfrm>
          <a:off x="2335530" y="1623059"/>
          <a:ext cx="3787140" cy="37871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Detective</a:t>
          </a:r>
          <a:endParaRPr lang="en-US" sz="1100" b="1" kern="1200" dirty="0"/>
        </a:p>
      </dsp:txBody>
      <dsp:txXfrm>
        <a:off x="3249177" y="1884372"/>
        <a:ext cx="1959844" cy="522625"/>
      </dsp:txXfrm>
    </dsp:sp>
    <dsp:sp modelId="{9FE6F35B-0776-45ED-AF39-CECD589DF2C2}">
      <dsp:nvSpPr>
        <dsp:cNvPr id="0" name=""/>
        <dsp:cNvSpPr/>
      </dsp:nvSpPr>
      <dsp:spPr>
        <a:xfrm>
          <a:off x="2741294" y="2434590"/>
          <a:ext cx="2975610" cy="297561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Host</a:t>
          </a:r>
          <a:endParaRPr lang="en-US" sz="1100" b="1" kern="1200" dirty="0"/>
        </a:p>
      </dsp:txBody>
      <dsp:txXfrm>
        <a:off x="3425685" y="2702394"/>
        <a:ext cx="1606829" cy="535609"/>
      </dsp:txXfrm>
    </dsp:sp>
    <dsp:sp modelId="{0D4CBAB2-0FBB-466D-AE6C-E430DFF25B01}">
      <dsp:nvSpPr>
        <dsp:cNvPr id="0" name=""/>
        <dsp:cNvSpPr/>
      </dsp:nvSpPr>
      <dsp:spPr>
        <a:xfrm>
          <a:off x="3147059" y="3246119"/>
          <a:ext cx="2164080" cy="216408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8232" tIns="78232" rIns="78232" bIns="78232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100" b="1" kern="1200" dirty="0" smtClean="0"/>
            <a:t>Solicitor</a:t>
          </a:r>
          <a:endParaRPr lang="en-US" sz="1100" b="1" kern="1200" dirty="0"/>
        </a:p>
      </dsp:txBody>
      <dsp:txXfrm>
        <a:off x="3463982" y="3787140"/>
        <a:ext cx="1530235" cy="108204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3DE36D-1431-4148-B795-DA296F30A6F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721502"/>
      </p:ext>
    </p:extLst>
  </p:cSld>
  <p:clrMap bg1="lt1" tx1="dk1" bg2="lt2" tx2="dk2" accent1="accent1" accent2="accent2" accent3="accent3" accent4="accent4" accent5="accent5" accent6="accent6" hlink="hlink" folHlink="folHlink"/>
  <p:hf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2C24F72-6768-4423-8339-F5B95B93B31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9" name="Slide Image Placeholder 8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10" name="Header Placeholder 9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11" name="Date Placeholder 10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44FAAA-FED4-4302-8151-408BA3FB0023}" type="datetimeFigureOut">
              <a:rPr lang="en-US" smtClean="0"/>
              <a:pPr/>
              <a:t>11/4/2015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508597"/>
      </p:ext>
    </p:extLst>
  </p:cSld>
  <p:clrMap bg1="lt1" tx1="dk1" bg2="lt2" tx2="dk2" accent1="accent1" accent2="accent2" accent3="accent3" accent4="accent4" accent5="accent5" accent6="accent6" hlink="hlink" folHlink="folHlink"/>
  <p:hf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4F72-6768-4423-8339-F5B95B93B317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4F72-6768-4423-8339-F5B95B93B317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89E65-B067-43E7-8DCC-E534E55BE46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89E65-B067-43E7-8DCC-E534E55BE46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4F72-6768-4423-8339-F5B95B93B317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4F72-6768-4423-8339-F5B95B93B317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4F72-6768-4423-8339-F5B95B93B317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C2C1F4AF-7299-492A-9BFB-ECD3BE2EA617}" type="datetime1">
              <a:rPr lang="en-US" smtClean="0"/>
              <a:pPr/>
              <a:t>11/4/2015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lvl="1" defTabSz="966612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4F72-6768-4423-8339-F5B95B93B317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4F72-6768-4423-8339-F5B95B93B317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4F72-6768-4423-8339-F5B95B93B317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2C24F72-6768-4423-8339-F5B95B93B317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 typeface="Arial" charset="0"/>
              <a:buChar char="•"/>
            </a:pPr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A89E65-B067-43E7-8DCC-E534E55BE46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9184A1-39FA-4EFA-B326-3972B0341C23}" type="datetimeFigureOut">
              <a:rPr lang="en-US" smtClean="0"/>
              <a:pPr/>
              <a:t>11/4/2015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70F5E-F4AD-4AC9-B7B4-EE4FCB03C70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0070C0"/>
                </a:solidFill>
              </a:rPr>
              <a:t>Working with </a:t>
            </a:r>
            <a:br>
              <a:rPr lang="en-US" b="1" dirty="0" smtClean="0">
                <a:solidFill>
                  <a:srgbClr val="0070C0"/>
                </a:solidFill>
              </a:rPr>
            </a:br>
            <a:r>
              <a:rPr lang="en-US" b="1" dirty="0" smtClean="0">
                <a:solidFill>
                  <a:srgbClr val="0070C0"/>
                </a:solidFill>
              </a:rPr>
              <a:t>Fundraising Volunteers</a:t>
            </a:r>
            <a:endParaRPr lang="en-US" b="1" dirty="0">
              <a:solidFill>
                <a:srgbClr val="0070C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 </a:t>
            </a:r>
          </a:p>
          <a:p>
            <a:r>
              <a:rPr lang="en-US" dirty="0" smtClean="0"/>
              <a:t>Pamela Clapp Larmee, CFRE</a:t>
            </a:r>
          </a:p>
          <a:p>
            <a:r>
              <a:rPr lang="en-US" dirty="0" smtClean="0"/>
              <a:t>Dental Philanthropy Network</a:t>
            </a:r>
          </a:p>
          <a:p>
            <a:r>
              <a:rPr lang="en-US" dirty="0" smtClean="0"/>
              <a:t>November 6, 2015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“Back Pocket” Ask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All fundraising volunteers need some comfortable language to use when casual conversations become </a:t>
            </a:r>
          </a:p>
          <a:p>
            <a:pPr algn="ctr">
              <a:buNone/>
            </a:pPr>
            <a:r>
              <a:rPr lang="en-US" sz="2800" dirty="0" smtClean="0">
                <a:solidFill>
                  <a:srgbClr val="0070C0"/>
                </a:solidFill>
              </a:rPr>
              <a:t>unexpected solicitations.</a:t>
            </a:r>
          </a:p>
          <a:p>
            <a:endParaRPr lang="en-US" sz="2800" dirty="0" smtClean="0"/>
          </a:p>
          <a:p>
            <a:r>
              <a:rPr lang="en-US" sz="2800" dirty="0" smtClean="0"/>
              <a:t>General information about priorities and events.</a:t>
            </a:r>
          </a:p>
          <a:p>
            <a:r>
              <a:rPr lang="en-US" sz="2800" dirty="0" smtClean="0"/>
              <a:t>Simple, direct, heartfelt language.</a:t>
            </a:r>
          </a:p>
          <a:p>
            <a:r>
              <a:rPr lang="en-US" sz="2800" dirty="0" smtClean="0"/>
              <a:t>An understanding of how a handoff to staff or other volunteer happens.</a:t>
            </a:r>
            <a:endParaRPr lang="en-US" sz="2800" dirty="0"/>
          </a:p>
        </p:txBody>
      </p:sp>
      <p:pic>
        <p:nvPicPr>
          <p:cNvPr id="4098" name="Picture 2" descr="C:\Users\Pams 2011 Laptop\AppData\Local\Microsoft\Windows\Temporary Internet Files\Content.IE5\EMWOEIJN\MC90038395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315200" y="5286814"/>
            <a:ext cx="1279525" cy="140132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Final Thoughts for </a:t>
            </a:r>
            <a:br>
              <a:rPr lang="en-US" dirty="0" smtClean="0"/>
            </a:br>
            <a:r>
              <a:rPr lang="en-US" dirty="0" smtClean="0"/>
              <a:t>Fundraising Volunteers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2590800" y="1752600"/>
            <a:ext cx="4228699" cy="2865947"/>
          </a:xfrm>
        </p:spPr>
        <p:txBody>
          <a:bodyPr/>
          <a:lstStyle/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Be authentic.</a:t>
            </a: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Be deliberate.</a:t>
            </a:r>
          </a:p>
          <a:p>
            <a:pPr algn="ctr">
              <a:buNone/>
            </a:pPr>
            <a:r>
              <a:rPr lang="en-US" dirty="0" smtClean="0">
                <a:solidFill>
                  <a:srgbClr val="0070C0"/>
                </a:solidFill>
              </a:rPr>
              <a:t>Be enthusiastic.</a:t>
            </a:r>
          </a:p>
          <a:p>
            <a:endParaRPr lang="en-US" dirty="0"/>
          </a:p>
        </p:txBody>
      </p:sp>
      <p:pic>
        <p:nvPicPr>
          <p:cNvPr id="7171" name="Picture 3" descr="C:\Users\Pams 2011 Laptop\AppData\Local\Microsoft\Windows\Temporary Internet Files\Content.IE5\EMWOEIJN\MC900439612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4191000"/>
            <a:ext cx="5156895" cy="3667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>
            <a:normAutofit fontScale="92500" lnSpcReduction="10000"/>
          </a:bodyPr>
          <a:lstStyle/>
          <a:p>
            <a:pPr algn="ctr">
              <a:buNone/>
            </a:pPr>
            <a:endParaRPr lang="en-US" dirty="0"/>
          </a:p>
          <a:p>
            <a:pPr algn="ctr">
              <a:buNone/>
            </a:pPr>
            <a:r>
              <a:rPr lang="en-US" dirty="0" smtClean="0"/>
              <a:t>Thank you.</a:t>
            </a:r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sz="1500" dirty="0" smtClean="0"/>
              <a:t>Pamela Clapp Larmee, CFRE</a:t>
            </a:r>
          </a:p>
          <a:p>
            <a:pPr algn="ctr">
              <a:buNone/>
            </a:pPr>
            <a:r>
              <a:rPr lang="en-US" sz="1500" dirty="0" smtClean="0"/>
              <a:t>Principal</a:t>
            </a:r>
          </a:p>
          <a:p>
            <a:pPr algn="ctr">
              <a:buNone/>
            </a:pPr>
            <a:r>
              <a:rPr lang="en-US" sz="1500" dirty="0" smtClean="0"/>
              <a:t>Strategic Philanthropy Services</a:t>
            </a:r>
          </a:p>
          <a:p>
            <a:pPr algn="ctr">
              <a:buNone/>
            </a:pPr>
            <a:r>
              <a:rPr lang="en-US" sz="1500" dirty="0" smtClean="0"/>
              <a:t>4025 N. Woodstock Street</a:t>
            </a:r>
          </a:p>
          <a:p>
            <a:pPr algn="ctr">
              <a:buNone/>
            </a:pPr>
            <a:r>
              <a:rPr lang="en-US" sz="1500" dirty="0" smtClean="0"/>
              <a:t>Arlington, VA 22207</a:t>
            </a:r>
          </a:p>
          <a:p>
            <a:pPr algn="ctr">
              <a:buNone/>
            </a:pPr>
            <a:r>
              <a:rPr lang="en-US" sz="1500" dirty="0" smtClean="0"/>
              <a:t>www.strategicphilanthropyservices.com</a:t>
            </a:r>
          </a:p>
          <a:p>
            <a:pPr algn="ctr">
              <a:buNone/>
            </a:pPr>
            <a:r>
              <a:rPr lang="en-US" sz="1500" dirty="0" smtClean="0"/>
              <a:t>202-431-4064</a:t>
            </a:r>
          </a:p>
          <a:p>
            <a:pPr algn="ctr">
              <a:buNone/>
            </a:pPr>
            <a:r>
              <a:rPr lang="en-US" sz="1500" dirty="0" smtClean="0"/>
              <a:t>pamlarmee@gmail.com</a:t>
            </a:r>
            <a:endParaRPr lang="en-US" sz="15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Fundraising Cycle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8" name="Text Placeholder 7"/>
          <p:cNvSpPr>
            <a:spLocks noGrp="1"/>
          </p:cNvSpPr>
          <p:nvPr>
            <p:ph type="body" sz="quarter" idx="4294967295"/>
          </p:nvPr>
        </p:nvSpPr>
        <p:spPr>
          <a:xfrm>
            <a:off x="4800600" y="2133600"/>
            <a:ext cx="4041775" cy="639762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% of Time Spent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Volunteer Roles: Many Hats to Wear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81000" y="1219200"/>
          <a:ext cx="8458200" cy="5410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Donor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Fundraising volunteers must serve as Donors:</a:t>
            </a:r>
          </a:p>
          <a:p>
            <a:pPr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Setting an example by making their own gift first.</a:t>
            </a:r>
          </a:p>
          <a:p>
            <a:endParaRPr lang="en-US" sz="2800" dirty="0" smtClean="0"/>
          </a:p>
          <a:p>
            <a:r>
              <a:rPr lang="en-US" sz="2800" dirty="0" smtClean="0"/>
              <a:t>Give a gift that is a “personally significant” before becoming involved in fundraising activities.</a:t>
            </a:r>
          </a:p>
          <a:p>
            <a:r>
              <a:rPr lang="en-US" sz="2800" dirty="0" smtClean="0"/>
              <a:t>Utilize a Volunteer/Board campaign as an effective tool to set expectations and timing.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Ambassador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Fundraising volunteers can serve as Ambassadors: </a:t>
            </a:r>
          </a:p>
          <a:p>
            <a:pPr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Personally sharing the good news about your program.</a:t>
            </a:r>
            <a:endParaRPr lang="en-US" sz="2800" dirty="0" smtClean="0"/>
          </a:p>
          <a:p>
            <a:pPr lvl="0">
              <a:buNone/>
            </a:pPr>
            <a:endParaRPr lang="en-US" sz="2800" dirty="0" smtClean="0"/>
          </a:p>
          <a:p>
            <a:pPr lvl="0"/>
            <a:r>
              <a:rPr lang="en-US" sz="2800" dirty="0" smtClean="0"/>
              <a:t>Set </a:t>
            </a:r>
            <a:r>
              <a:rPr lang="en-US" sz="2800" dirty="0"/>
              <a:t>a </a:t>
            </a:r>
            <a:r>
              <a:rPr lang="en-US" sz="2800" dirty="0" smtClean="0"/>
              <a:t>personal goal to </a:t>
            </a:r>
            <a:r>
              <a:rPr lang="en-US" sz="2800" dirty="0"/>
              <a:t>talk about </a:t>
            </a:r>
            <a:r>
              <a:rPr lang="en-US" sz="2800" dirty="0" smtClean="0"/>
              <a:t>your program2-3 </a:t>
            </a:r>
            <a:r>
              <a:rPr lang="en-US" sz="2800" dirty="0"/>
              <a:t>times per week: at the office, at </a:t>
            </a:r>
            <a:r>
              <a:rPr lang="en-US" sz="2800" dirty="0" smtClean="0"/>
              <a:t>social events, or at </a:t>
            </a:r>
            <a:r>
              <a:rPr lang="en-US" sz="2800" dirty="0"/>
              <a:t>your child’s sporting </a:t>
            </a:r>
            <a:r>
              <a:rPr lang="en-US" sz="2800" dirty="0" smtClean="0"/>
              <a:t>event</a:t>
            </a:r>
            <a:r>
              <a:rPr lang="en-US" sz="2800" dirty="0"/>
              <a:t>.</a:t>
            </a:r>
          </a:p>
          <a:p>
            <a:pPr lvl="0"/>
            <a:r>
              <a:rPr lang="en-US" sz="2800" dirty="0" smtClean="0"/>
              <a:t>Personalize invitations and thank you/stewardship letters with hand written notes.</a:t>
            </a:r>
          </a:p>
          <a:p>
            <a:pPr lvl="0"/>
            <a:r>
              <a:rPr lang="en-US" sz="2800" dirty="0" smtClean="0"/>
              <a:t>Make thank you calls to donors.</a:t>
            </a:r>
            <a:endParaRPr lang="en-US" sz="2800" dirty="0"/>
          </a:p>
        </p:txBody>
      </p:sp>
      <p:pic>
        <p:nvPicPr>
          <p:cNvPr id="6146" name="Picture 2" descr="C:\Users\Pams 2011 Laptop\AppData\Local\Microsoft\Windows\Temporary Internet Files\Content.IE5\R3AEZQVN\MC9003836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00800" y="5029200"/>
            <a:ext cx="2081213" cy="15979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Detective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2973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Fundraising volunteers can serve as Detectives:</a:t>
            </a:r>
          </a:p>
          <a:p>
            <a:pPr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Interacting with and assessing prospects.</a:t>
            </a:r>
          </a:p>
          <a:p>
            <a:endParaRPr lang="en-US" sz="2800" dirty="0" smtClean="0"/>
          </a:p>
          <a:p>
            <a:r>
              <a:rPr lang="en-US" sz="2800" dirty="0" smtClean="0"/>
              <a:t>Participate in prospect review.</a:t>
            </a:r>
          </a:p>
          <a:p>
            <a:r>
              <a:rPr lang="en-US" sz="2800" dirty="0" smtClean="0"/>
              <a:t>Review donor lists from other organizations in the same sector/space.</a:t>
            </a:r>
          </a:p>
          <a:p>
            <a:r>
              <a:rPr lang="en-US" sz="2800" dirty="0" smtClean="0"/>
              <a:t>Assess spouse/partner interests.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1026" name="Picture 2" descr="C:\Users\Pams 2011 Laptop\AppData\Local\Microsoft\Windows\Temporary Internet Files\Content.IE5\RT852FHU\MC900186106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800600"/>
            <a:ext cx="1746250" cy="18335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Fundraising volunteers can serve as Hosts:</a:t>
            </a:r>
          </a:p>
          <a:p>
            <a:pPr algn="ctr">
              <a:buNone/>
            </a:pPr>
            <a:r>
              <a:rPr lang="en-US" sz="2800" dirty="0">
                <a:solidFill>
                  <a:srgbClr val="00B050"/>
                </a:solidFill>
              </a:rPr>
              <a:t>A</a:t>
            </a:r>
            <a:r>
              <a:rPr lang="en-US" sz="2800" dirty="0" smtClean="0">
                <a:solidFill>
                  <a:srgbClr val="00B050"/>
                </a:solidFill>
              </a:rPr>
              <a:t>ctively engaging others with your program.</a:t>
            </a:r>
          </a:p>
          <a:p>
            <a:endParaRPr lang="en-US" sz="2800" dirty="0" smtClean="0"/>
          </a:p>
          <a:p>
            <a:r>
              <a:rPr lang="en-US" sz="2800" dirty="0" smtClean="0"/>
              <a:t>Reinforce invitations issued by others.</a:t>
            </a:r>
          </a:p>
          <a:p>
            <a:r>
              <a:rPr lang="en-US" sz="2800" dirty="0" smtClean="0"/>
              <a:t>Invite personal contacts to organizational events/tours/engagement opportunities.</a:t>
            </a:r>
          </a:p>
          <a:p>
            <a:r>
              <a:rPr lang="en-US" sz="2800" dirty="0" smtClean="0"/>
              <a:t>Host an event on- or off-site and include personal contacts.</a:t>
            </a:r>
          </a:p>
          <a:p>
            <a:pPr>
              <a:buNone/>
            </a:pPr>
            <a:endParaRPr lang="en-US" sz="2800" dirty="0" smtClean="0"/>
          </a:p>
        </p:txBody>
      </p:sp>
      <p:pic>
        <p:nvPicPr>
          <p:cNvPr id="2052" name="Picture 4" descr="C:\Users\Pams 2011 Laptop\AppData\Local\Microsoft\Windows\Temporary Internet Files\Content.IE5\RT852FHU\MC90032332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81800" y="4328678"/>
            <a:ext cx="2135188" cy="252932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Solicitor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en-US" sz="2800" dirty="0" smtClean="0">
                <a:solidFill>
                  <a:srgbClr val="00B050"/>
                </a:solidFill>
              </a:rPr>
              <a:t>Fundraising volunteers can serve as Solicitors:</a:t>
            </a:r>
          </a:p>
          <a:p>
            <a:pPr algn="ctr">
              <a:buNone/>
            </a:pPr>
            <a:r>
              <a:rPr lang="en-US" sz="2800" dirty="0">
                <a:solidFill>
                  <a:srgbClr val="00B050"/>
                </a:solidFill>
              </a:rPr>
              <a:t>I</a:t>
            </a:r>
            <a:r>
              <a:rPr lang="en-US" sz="2800" dirty="0" smtClean="0">
                <a:solidFill>
                  <a:srgbClr val="00B050"/>
                </a:solidFill>
              </a:rPr>
              <a:t>nviting prospects to make an investment.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Reinforce an ask already made.</a:t>
            </a:r>
          </a:p>
          <a:p>
            <a:r>
              <a:rPr lang="en-US" sz="2800" dirty="0" smtClean="0"/>
              <a:t>Speak at an event and make the “pitch”.</a:t>
            </a:r>
          </a:p>
          <a:p>
            <a:r>
              <a:rPr lang="en-US" sz="2800" dirty="0" smtClean="0"/>
              <a:t>Partner with another volunteer or staff member to solicit a gift.</a:t>
            </a:r>
          </a:p>
          <a:p>
            <a:r>
              <a:rPr lang="en-US" sz="2800" dirty="0" smtClean="0"/>
              <a:t>Engage solicitation conversations with personal contacts.</a:t>
            </a:r>
            <a:endParaRPr lang="en-US" sz="2800" dirty="0"/>
          </a:p>
        </p:txBody>
      </p:sp>
      <p:pic>
        <p:nvPicPr>
          <p:cNvPr id="3076" name="Picture 4" descr="C:\Users\Pams 2011 Laptop\AppData\Local\Microsoft\Windows\Temporary Internet Files\Content.IE5\85B4PZ2N\MP900442432[1]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53200" y="5486400"/>
            <a:ext cx="2100263" cy="10772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Volunteer Messages with Impact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sz="3000" i="1" dirty="0" smtClean="0">
                <a:solidFill>
                  <a:srgbClr val="0070C0"/>
                </a:solidFill>
              </a:rPr>
              <a:t>Personalize your dental program’s activities:</a:t>
            </a:r>
          </a:p>
          <a:p>
            <a:pPr algn="ctr"/>
            <a:r>
              <a:rPr lang="en-US" sz="3000" i="1" dirty="0" smtClean="0">
                <a:solidFill>
                  <a:srgbClr val="0070C0"/>
                </a:solidFill>
              </a:rPr>
              <a:t>Authentic</a:t>
            </a:r>
          </a:p>
          <a:p>
            <a:pPr algn="ctr"/>
            <a:r>
              <a:rPr lang="en-US" sz="3000" i="1" dirty="0" smtClean="0">
                <a:solidFill>
                  <a:srgbClr val="0070C0"/>
                </a:solidFill>
              </a:rPr>
              <a:t>Demonstrative</a:t>
            </a:r>
          </a:p>
          <a:p>
            <a:pPr algn="ctr"/>
            <a:r>
              <a:rPr lang="en-US" sz="3000" i="1" dirty="0" smtClean="0">
                <a:solidFill>
                  <a:srgbClr val="0070C0"/>
                </a:solidFill>
              </a:rPr>
              <a:t>Short</a:t>
            </a:r>
          </a:p>
          <a:p>
            <a:endParaRPr lang="en-US" sz="2800" dirty="0" smtClean="0"/>
          </a:p>
          <a:p>
            <a:r>
              <a:rPr lang="en-US" sz="2800" dirty="0" smtClean="0"/>
              <a:t>Being a volunteer has given me these compelling insights…</a:t>
            </a:r>
          </a:p>
          <a:p>
            <a:r>
              <a:rPr lang="en-US" sz="2800" dirty="0" smtClean="0"/>
              <a:t>My volunteer/board service has become more than a nice-to-do because…</a:t>
            </a:r>
          </a:p>
          <a:p>
            <a:r>
              <a:rPr lang="en-US" sz="2800" dirty="0" smtClean="0"/>
              <a:t>Supporting this dental program is critical because…</a:t>
            </a:r>
          </a:p>
          <a:p>
            <a:endParaRPr lang="en-US" sz="3000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pPr>
              <a:buNone/>
            </a:pPr>
            <a:endParaRPr lang="en-US" sz="1800" dirty="0" smtClean="0"/>
          </a:p>
          <a:p>
            <a:pPr>
              <a:buNone/>
            </a:pPr>
            <a:endParaRPr lang="en-US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3595</TotalTime>
  <Words>396</Words>
  <Application>Microsoft Office PowerPoint</Application>
  <PresentationFormat>On-screen Show (4:3)</PresentationFormat>
  <Paragraphs>98</Paragraphs>
  <Slides>12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Working with  Fundraising Volunteers</vt:lpstr>
      <vt:lpstr>Fundraising Cycle</vt:lpstr>
      <vt:lpstr>Volunteer Roles: Many Hats to Wear</vt:lpstr>
      <vt:lpstr>Donor</vt:lpstr>
      <vt:lpstr>Ambassador </vt:lpstr>
      <vt:lpstr>Detective</vt:lpstr>
      <vt:lpstr>Host</vt:lpstr>
      <vt:lpstr>Solicitor</vt:lpstr>
      <vt:lpstr>Volunteer Messages with Impact</vt:lpstr>
      <vt:lpstr>The “Back Pocket” Ask</vt:lpstr>
      <vt:lpstr>Final Thoughts for  Fundraising Volunteers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Stregnthening Board Participation in Fundraising</dc:title>
  <dc:creator>Pams 2011 Laptop</dc:creator>
  <cp:lastModifiedBy>Bob Vitas</cp:lastModifiedBy>
  <cp:revision>99</cp:revision>
  <dcterms:created xsi:type="dcterms:W3CDTF">2014-06-24T14:41:49Z</dcterms:created>
  <dcterms:modified xsi:type="dcterms:W3CDTF">2015-11-05T01:51:14Z</dcterms:modified>
</cp:coreProperties>
</file>